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9" r:id="rId40"/>
    <p:sldId id="318"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503" autoAdjust="0"/>
  </p:normalViewPr>
  <p:slideViewPr>
    <p:cSldViewPr snapToGrid="0" snapToObjects="1">
      <p:cViewPr varScale="1">
        <p:scale>
          <a:sx n="59" d="100"/>
          <a:sy n="59" d="100"/>
        </p:scale>
        <p:origin x="113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297668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847893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859114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00025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934612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23321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buka21/IBM_Data_Science/blob/main/spacex-Data%20wrangling.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buka21/IBM_Data_Science/blob/main/EDA%20with%20Visualization.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buka21/IBM_Data_Science/blob/main/EDA%20with%20SQL.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nbviewer.org/" TargetMode="External"/><Relationship Id="rId2" Type="http://schemas.openxmlformats.org/officeDocument/2006/relationships/hyperlink" Target="https://github.com/Ebuka21/IBM_Data_Science/blob/main/lab_jupyter_launch_site_location.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Ebuka21/IBM_Data_Science/blob/main/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buka21/IBM_Data_Science/blob/main/SpaceX_Machine%20Learning%20Prediction_Part_5.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Ebuka21/IBM_Data_Science"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buka21/IBM_Data_Science/blob/main/spacex-data-collection-api.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Ebuka21/IBM_Data_Science/blob/main/spacex-webscraping.ipyn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592409"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Chukwuebuka Ifechukwu</a:t>
            </a:r>
          </a:p>
          <a:p>
            <a:r>
              <a:rPr lang="en-US" dirty="0">
                <a:solidFill>
                  <a:schemeClr val="bg2"/>
                </a:solidFill>
                <a:latin typeface="Abadi" panose="020B0604020104020204" pitchFamily="34" charset="0"/>
                <a:ea typeface="SF Pro" pitchFamily="2" charset="0"/>
                <a:cs typeface="SF Pro" pitchFamily="2" charset="0"/>
              </a:rPr>
              <a:t>20/08/2022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lstStyle/>
          <a:p>
            <a:pPr>
              <a:buFont typeface="Wingdings" panose="05000000000000000000" pitchFamily="2" charset="2"/>
              <a:buChar char="q"/>
            </a:pPr>
            <a:r>
              <a:rPr lang="en-US" sz="2200" dirty="0">
                <a:solidFill>
                  <a:schemeClr val="accent3">
                    <a:lumMod val="25000"/>
                  </a:schemeClr>
                </a:solidFill>
                <a:latin typeface="Abadi" panose="020B0604020104020204" pitchFamily="34" charset="0"/>
              </a:rPr>
              <a:t>With the isnull function, we were able to check for null values within the dataset. Also, checked the type data in each column to ensure that it is correct.</a:t>
            </a:r>
          </a:p>
          <a:p>
            <a:pPr>
              <a:buFont typeface="Wingdings" panose="05000000000000000000" pitchFamily="2" charset="2"/>
              <a:buChar char="q"/>
            </a:pPr>
            <a:r>
              <a:rPr lang="en-US" sz="2200" dirty="0">
                <a:solidFill>
                  <a:schemeClr val="accent3">
                    <a:lumMod val="25000"/>
                  </a:schemeClr>
                </a:solidFill>
                <a:latin typeface="Abadi" panose="020B0604020104020204" pitchFamily="34" charset="0"/>
              </a:rPr>
              <a:t>With value_counts, we were able to see the number of launched for each category under LaunchSite and Orbit</a:t>
            </a:r>
          </a:p>
          <a:p>
            <a:pPr>
              <a:buFont typeface="Wingdings" panose="05000000000000000000" pitchFamily="2" charset="2"/>
              <a:buChar char="q"/>
            </a:pPr>
            <a:r>
              <a:rPr lang="en-US" sz="2200" dirty="0">
                <a:solidFill>
                  <a:schemeClr val="accent3">
                    <a:lumMod val="25000"/>
                  </a:schemeClr>
                </a:solidFill>
                <a:latin typeface="Abadi" panose="020B0604020104020204" pitchFamily="34" charset="0"/>
              </a:rPr>
              <a:t>Created a new column called “Class” which had the value of 0(bad) or 1(good) based on the outcome column</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2"/>
              </a:rPr>
              <a:t>https://github.com/Ebuka21/IBM_Data_Science/blob/main/spacex-Data%20wrangling.ipynb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75509"/>
            <a:ext cx="11121999" cy="4718462"/>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of completed EDA with data visualization notebook:- </a:t>
            </a:r>
            <a:r>
              <a:rPr lang="en-US" sz="2000" dirty="0">
                <a:solidFill>
                  <a:schemeClr val="accent3">
                    <a:lumMod val="25000"/>
                  </a:schemeClr>
                </a:solidFill>
                <a:latin typeface="Abadi" panose="020B0604020104020204" pitchFamily="34" charset="0"/>
                <a:hlinkClick r:id="rId3"/>
              </a:rPr>
              <a:t>https://github.com/Ebuka21/IBM_Data_Science/blob/main/EDA%20with%20Visualization.ipynb</a:t>
            </a:r>
            <a:r>
              <a:rPr lang="en-US" sz="20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Through visualization, we will explore the relationships between the data attributes and observe if there is a correlation to determine a successful landing. The following are the relationships which will be examined</a:t>
            </a:r>
          </a:p>
          <a:p>
            <a:pPr>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Flightnumber vs Payload</a:t>
            </a:r>
          </a:p>
          <a:p>
            <a:pPr>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Flightnumber vs Launch site </a:t>
            </a:r>
          </a:p>
          <a:p>
            <a:pPr>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Payload mass vs Launch Site</a:t>
            </a:r>
          </a:p>
          <a:p>
            <a:pPr>
              <a:lnSpc>
                <a:spcPct val="100000"/>
              </a:lnSpc>
              <a:spcBef>
                <a:spcPts val="1400"/>
              </a:spcBef>
              <a:buFont typeface="Courier New" panose="02070309020205020404" pitchFamily="49" charset="0"/>
              <a:buChar char="o"/>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Success rate of each orbit</a:t>
            </a:r>
          </a:p>
          <a:p>
            <a:pPr>
              <a:lnSpc>
                <a:spcPct val="100000"/>
              </a:lnSpc>
              <a:spcBef>
                <a:spcPts val="1400"/>
              </a:spcBef>
              <a:buFont typeface="Courier New" panose="02070309020205020404" pitchFamily="49" charset="0"/>
              <a:buChar char="o"/>
            </a:pPr>
            <a:r>
              <a:rPr lang="en-US" sz="2000" dirty="0">
                <a:solidFill>
                  <a:srgbClr val="A5A5A5">
                    <a:lumMod val="25000"/>
                  </a:srgbClr>
                </a:solidFill>
                <a:latin typeface="Abadi" panose="020B0604020104020204" pitchFamily="34" charset="0"/>
              </a:rPr>
              <a:t>Flightnumber vs Orbit</a:t>
            </a:r>
            <a:endPar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a:lnSpc>
                <a:spcPct val="100000"/>
              </a:lnSpc>
              <a:spcBef>
                <a:spcPts val="1400"/>
              </a:spcBef>
              <a:buFont typeface="Courier New" panose="02070309020205020404" pitchFamily="49" charset="0"/>
              <a:buChar char="o"/>
            </a:pPr>
            <a:r>
              <a:rPr lang="en-GB" sz="2000" dirty="0"/>
              <a:t>Y</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early success trend</a:t>
            </a:r>
          </a:p>
          <a:p>
            <a:pPr>
              <a:lnSpc>
                <a:spcPct val="100000"/>
              </a:lnSpc>
              <a:spcBef>
                <a:spcPts val="1400"/>
              </a:spcBef>
              <a:buFontTx/>
              <a:buChar char="-"/>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FontTx/>
              <a:buChar char="-"/>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117"/>
            <a:ext cx="10379771" cy="4702379"/>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GitHub URL of completed EDA with SQL notebook: </a:t>
            </a:r>
            <a:r>
              <a:rPr lang="en-US" sz="2000" dirty="0">
                <a:solidFill>
                  <a:schemeClr val="accent3">
                    <a:lumMod val="25000"/>
                  </a:schemeClr>
                </a:solidFill>
                <a:latin typeface="Abadi" panose="020B0604020104020204" pitchFamily="34" charset="0"/>
                <a:hlinkClick r:id="rId3"/>
              </a:rPr>
              <a:t>https://github.com/Ebuka21/IBM_Data_Science/blob/main/EDA%20with%20SQL.ipynb</a:t>
            </a:r>
            <a:r>
              <a:rPr lang="en-US" sz="2000" dirty="0">
                <a:solidFill>
                  <a:schemeClr val="accent3">
                    <a:lumMod val="25000"/>
                  </a:schemeClr>
                </a:solidFill>
                <a:latin typeface="Abadi" panose="020B0604020104020204" pitchFamily="34" charset="0"/>
              </a:rPr>
              <a:t> </a:t>
            </a:r>
          </a:p>
          <a:p>
            <a:pPr>
              <a:lnSpc>
                <a:spcPct val="100000"/>
              </a:lnSpc>
              <a:spcBef>
                <a:spcPts val="1400"/>
              </a:spcBef>
            </a:pPr>
            <a:r>
              <a:rPr lang="en-US" sz="2000" dirty="0">
                <a:solidFill>
                  <a:schemeClr val="accent3">
                    <a:lumMod val="25000"/>
                  </a:schemeClr>
                </a:solidFill>
                <a:latin typeface="Abadi" panose="020B0604020104020204" pitchFamily="34" charset="0"/>
              </a:rPr>
              <a:t>By uploading the data collected into our database (DB2), we are able to perform some analysis by answering some questions. The database is connected from notebook to achieve this</a:t>
            </a:r>
          </a:p>
          <a:p>
            <a:pPr>
              <a:lnSpc>
                <a:spcPct val="100000"/>
              </a:lnSpc>
              <a:spcBef>
                <a:spcPts val="1400"/>
              </a:spcBef>
            </a:pPr>
            <a:r>
              <a:rPr lang="en-GB" sz="2000" dirty="0">
                <a:solidFill>
                  <a:schemeClr val="accent3">
                    <a:lumMod val="25000"/>
                  </a:schemeClr>
                </a:solidFill>
                <a:latin typeface="Abadi" panose="020B0604020104020204" pitchFamily="34" charset="0"/>
              </a:rPr>
              <a:t>These questions include:</a:t>
            </a:r>
          </a:p>
          <a:p>
            <a:pPr lvl="1">
              <a:lnSpc>
                <a:spcPct val="100000"/>
              </a:lnSpc>
              <a:spcBef>
                <a:spcPts val="1400"/>
              </a:spcBef>
            </a:pPr>
            <a:r>
              <a:rPr lang="en-GB" sz="1800" dirty="0">
                <a:solidFill>
                  <a:schemeClr val="accent3">
                    <a:lumMod val="25000"/>
                  </a:schemeClr>
                </a:solidFill>
                <a:latin typeface="Abadi" panose="020B0604020104020204" pitchFamily="34" charset="0"/>
              </a:rPr>
              <a:t>Unique launch sites</a:t>
            </a:r>
          </a:p>
          <a:p>
            <a:pPr lvl="1">
              <a:lnSpc>
                <a:spcPct val="100000"/>
              </a:lnSpc>
              <a:spcBef>
                <a:spcPts val="1400"/>
              </a:spcBef>
            </a:pPr>
            <a:r>
              <a:rPr lang="en-GB" sz="1800" dirty="0">
                <a:solidFill>
                  <a:schemeClr val="accent3">
                    <a:lumMod val="25000"/>
                  </a:schemeClr>
                </a:solidFill>
                <a:latin typeface="Abadi" panose="020B0604020104020204" pitchFamily="34" charset="0"/>
              </a:rPr>
              <a:t>Average Payload for Falcon 9</a:t>
            </a:r>
          </a:p>
          <a:p>
            <a:pPr lvl="1">
              <a:lnSpc>
                <a:spcPct val="100000"/>
              </a:lnSpc>
              <a:spcBef>
                <a:spcPts val="1400"/>
              </a:spcBef>
            </a:pPr>
            <a:r>
              <a:rPr lang="en-GB" sz="1800" dirty="0">
                <a:solidFill>
                  <a:schemeClr val="accent3">
                    <a:lumMod val="25000"/>
                  </a:schemeClr>
                </a:solidFill>
                <a:latin typeface="Abadi" panose="020B0604020104020204" pitchFamily="34" charset="0"/>
              </a:rPr>
              <a:t>Total payload</a:t>
            </a:r>
          </a:p>
          <a:p>
            <a:pPr lvl="1">
              <a:lnSpc>
                <a:spcPct val="100000"/>
              </a:lnSpc>
              <a:spcBef>
                <a:spcPts val="1400"/>
              </a:spcBef>
            </a:pPr>
            <a:r>
              <a:rPr lang="en-GB" sz="1800" dirty="0">
                <a:solidFill>
                  <a:schemeClr val="accent3">
                    <a:lumMod val="25000"/>
                  </a:schemeClr>
                </a:solidFill>
                <a:latin typeface="Abadi" panose="020B0604020104020204" pitchFamily="34" charset="0"/>
              </a:rPr>
              <a:t>Distinct names for landing outcomes</a:t>
            </a:r>
          </a:p>
          <a:p>
            <a:pPr lvl="1">
              <a:lnSpc>
                <a:spcPct val="100000"/>
              </a:lnSpc>
              <a:spcBef>
                <a:spcPts val="1400"/>
              </a:spcBef>
            </a:pPr>
            <a:r>
              <a:rPr lang="en-GB" sz="18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8176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markers and circles were used to identify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Using the class column of the dataset, markers representing success and failure were set. 1 represents success and is marked as “green” while 0 represents failure and is marked as “red”.</a:t>
            </a:r>
          </a:p>
          <a:p>
            <a:pPr>
              <a:lnSpc>
                <a:spcPct val="100000"/>
              </a:lnSpc>
              <a:spcBef>
                <a:spcPts val="1400"/>
              </a:spcBef>
            </a:pPr>
            <a:r>
              <a:rPr lang="en-US" sz="2200" dirty="0">
                <a:solidFill>
                  <a:schemeClr val="accent3">
                    <a:lumMod val="25000"/>
                  </a:schemeClr>
                </a:solidFill>
                <a:latin typeface="Abadi" panose="020B0604020104020204" pitchFamily="34" charset="0"/>
              </a:rPr>
              <a:t>We will the be able to see the number of launches from each site and on zooming into each site, visually see the number of success and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Then looked at what was in proximity of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notebook with interactive map with Folium map: </a:t>
            </a:r>
            <a:r>
              <a:rPr lang="en-US" sz="2200" dirty="0">
                <a:solidFill>
                  <a:schemeClr val="accent3">
                    <a:lumMod val="25000"/>
                  </a:schemeClr>
                </a:solidFill>
                <a:latin typeface="Abadi" panose="020B0604020104020204" pitchFamily="34" charset="0"/>
                <a:hlinkClick r:id="rId2"/>
              </a:rPr>
              <a:t>https://github.com/Ebuka21/IBM_Data_Science/blob/main/lab_jupyter_launch_site_location.ipynb</a:t>
            </a:r>
            <a:r>
              <a:rPr lang="en-US" sz="2200" dirty="0">
                <a:solidFill>
                  <a:schemeClr val="accent3">
                    <a:lumMod val="25000"/>
                  </a:schemeClr>
                </a:solidFill>
                <a:latin typeface="Abadi" panose="020B0604020104020204" pitchFamily="34" charset="0"/>
              </a:rPr>
              <a:t> (view using link </a:t>
            </a:r>
            <a:r>
              <a:rPr lang="en-US" sz="2200" dirty="0">
                <a:solidFill>
                  <a:schemeClr val="accent3">
                    <a:lumMod val="25000"/>
                  </a:schemeClr>
                </a:solidFill>
                <a:latin typeface="Abadi" panose="020B0604020104020204" pitchFamily="34" charset="0"/>
                <a:hlinkClick r:id="rId3"/>
              </a:rPr>
              <a:t>https://nbviewer.org/</a:t>
            </a:r>
            <a:r>
              <a:rPr lang="en-US" sz="2200" dirty="0">
                <a:solidFill>
                  <a:schemeClr val="accent3">
                    <a:lumMod val="25000"/>
                  </a:schemeClr>
                </a:solidFill>
                <a:latin typeface="Abadi" panose="020B0604020104020204" pitchFamily="34" charset="0"/>
              </a:rPr>
              <a:t> to view maps)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484"/>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use of Plotly, we are able to design a dashboard that is interactive</a:t>
            </a:r>
          </a:p>
          <a:p>
            <a:pPr>
              <a:lnSpc>
                <a:spcPct val="100000"/>
              </a:lnSpc>
              <a:spcBef>
                <a:spcPts val="1400"/>
              </a:spcBef>
            </a:pPr>
            <a:r>
              <a:rPr lang="en-US" sz="2200" dirty="0">
                <a:solidFill>
                  <a:schemeClr val="accent3">
                    <a:lumMod val="25000"/>
                  </a:schemeClr>
                </a:solidFill>
                <a:latin typeface="Abadi" panose="020B0604020104020204" pitchFamily="34" charset="0"/>
              </a:rPr>
              <a:t>Pie charts were drawn to show the percentage of success and failed launches for each launch site as well as in total.</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was done to show the relationship between the payload mass and class column of the dataset which represent success or failure. The booster version was used to distinguish the plot points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Plotly Dash lab: </a:t>
            </a:r>
            <a:r>
              <a:rPr lang="en-US" sz="2200" dirty="0">
                <a:solidFill>
                  <a:schemeClr val="accent3">
                    <a:lumMod val="25000"/>
                  </a:schemeClr>
                </a:solidFill>
                <a:latin typeface="Abadi" panose="020B0604020104020204" pitchFamily="34" charset="0"/>
                <a:hlinkClick r:id="rId2"/>
              </a:rPr>
              <a:t>https://github.com/Ebuka21/IBM_Data_Science/blob/main/spacex_dash_app.py</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8284"/>
            <a:ext cx="10065138" cy="4351338"/>
          </a:xfrm>
          <a:prstGeom prst="rect">
            <a:avLst/>
          </a:prstGeom>
        </p:spPr>
        <p:txBody>
          <a:bodyPr>
            <a:noAutofit/>
          </a:bodyPr>
          <a:lstStyle/>
          <a:p>
            <a:pPr>
              <a:lnSpc>
                <a:spcPct val="100000"/>
              </a:lnSpc>
              <a:spcBef>
                <a:spcPts val="1400"/>
              </a:spcBef>
            </a:pPr>
            <a:r>
              <a:rPr lang="en-US" sz="1500" dirty="0">
                <a:solidFill>
                  <a:schemeClr val="accent3">
                    <a:lumMod val="25000"/>
                  </a:schemeClr>
                </a:solidFill>
                <a:latin typeface="Abadi" panose="020B0604020104020204" pitchFamily="34" charset="0"/>
              </a:rPr>
              <a:t>The aim is to be able to predict if the first stage of the rocket launch can land </a:t>
            </a:r>
            <a:r>
              <a:rPr lang="en-GB" sz="1500" dirty="0">
                <a:solidFill>
                  <a:schemeClr val="accent3">
                    <a:lumMod val="25000"/>
                  </a:schemeClr>
                </a:solidFill>
                <a:latin typeface="Abadi" panose="020B0604020104020204" pitchFamily="34" charset="0"/>
              </a:rPr>
              <a:t>successfully for it to be reused.</a:t>
            </a:r>
          </a:p>
          <a:p>
            <a:pPr>
              <a:lnSpc>
                <a:spcPct val="100000"/>
              </a:lnSpc>
              <a:spcBef>
                <a:spcPts val="1400"/>
              </a:spcBef>
            </a:pPr>
            <a:r>
              <a:rPr lang="en-GB" sz="1500" dirty="0">
                <a:solidFill>
                  <a:schemeClr val="accent3">
                    <a:lumMod val="25000"/>
                  </a:schemeClr>
                </a:solidFill>
                <a:latin typeface="Abadi" panose="020B0604020104020204" pitchFamily="34" charset="0"/>
              </a:rPr>
              <a:t>With the numpy and pandas library, loaded the data into a dataframe</a:t>
            </a:r>
          </a:p>
          <a:p>
            <a:pPr>
              <a:lnSpc>
                <a:spcPct val="100000"/>
              </a:lnSpc>
              <a:spcBef>
                <a:spcPts val="1400"/>
              </a:spcBef>
            </a:pPr>
            <a:r>
              <a:rPr lang="en-GB" sz="1500" dirty="0">
                <a:solidFill>
                  <a:schemeClr val="accent3">
                    <a:lumMod val="25000"/>
                  </a:schemeClr>
                </a:solidFill>
                <a:latin typeface="Abadi" panose="020B0604020104020204" pitchFamily="34" charset="0"/>
              </a:rPr>
              <a:t>Proceeded to standardize the data within the dataframe before splitting them in train and test data with the use of packages from the sklearn library in Python</a:t>
            </a:r>
          </a:p>
          <a:p>
            <a:pPr>
              <a:lnSpc>
                <a:spcPct val="100000"/>
              </a:lnSpc>
              <a:spcBef>
                <a:spcPts val="1400"/>
              </a:spcBef>
            </a:pPr>
            <a:r>
              <a:rPr lang="en-US" sz="1500" dirty="0">
                <a:solidFill>
                  <a:schemeClr val="accent3">
                    <a:lumMod val="25000"/>
                  </a:schemeClr>
                </a:solidFill>
                <a:latin typeface="Abadi" panose="020B0604020104020204" pitchFamily="34" charset="0"/>
              </a:rPr>
              <a:t>The following models were made to train the data as well as test</a:t>
            </a:r>
          </a:p>
          <a:p>
            <a:pPr lvl="1">
              <a:lnSpc>
                <a:spcPct val="100000"/>
              </a:lnSpc>
              <a:spcBef>
                <a:spcPts val="1400"/>
              </a:spcBef>
            </a:pPr>
            <a:r>
              <a:rPr lang="en-US" sz="15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500" dirty="0">
                <a:solidFill>
                  <a:schemeClr val="accent3">
                    <a:lumMod val="25000"/>
                  </a:schemeClr>
                </a:solidFill>
                <a:latin typeface="Abadi" panose="020B0604020104020204" pitchFamily="34" charset="0"/>
              </a:rPr>
              <a:t>SVC</a:t>
            </a:r>
          </a:p>
          <a:p>
            <a:pPr lvl="1">
              <a:lnSpc>
                <a:spcPct val="100000"/>
              </a:lnSpc>
              <a:spcBef>
                <a:spcPts val="1400"/>
              </a:spcBef>
            </a:pPr>
            <a:r>
              <a:rPr lang="en-US" sz="1500" dirty="0">
                <a:solidFill>
                  <a:schemeClr val="accent3">
                    <a:lumMod val="25000"/>
                  </a:schemeClr>
                </a:solidFill>
                <a:latin typeface="Abadi" panose="020B0604020104020204" pitchFamily="34" charset="0"/>
              </a:rPr>
              <a:t>Decision Trees</a:t>
            </a:r>
          </a:p>
          <a:p>
            <a:pPr lvl="1">
              <a:lnSpc>
                <a:spcPct val="100000"/>
              </a:lnSpc>
              <a:spcBef>
                <a:spcPts val="1400"/>
              </a:spcBef>
            </a:pPr>
            <a:r>
              <a:rPr lang="en-US" sz="1500" dirty="0">
                <a:solidFill>
                  <a:schemeClr val="accent3">
                    <a:lumMod val="25000"/>
                  </a:schemeClr>
                </a:solidFill>
                <a:latin typeface="Abadi" panose="020B0604020104020204" pitchFamily="34" charset="0"/>
              </a:rPr>
              <a:t>K Nearest Neighbors</a:t>
            </a:r>
          </a:p>
          <a:p>
            <a:pPr>
              <a:lnSpc>
                <a:spcPct val="100000"/>
              </a:lnSpc>
              <a:spcBef>
                <a:spcPts val="1400"/>
              </a:spcBef>
            </a:pPr>
            <a:r>
              <a:rPr lang="en-US" sz="1500" dirty="0">
                <a:solidFill>
                  <a:schemeClr val="accent3">
                    <a:lumMod val="25000"/>
                  </a:schemeClr>
                </a:solidFill>
                <a:latin typeface="Abadi" panose="020B0604020104020204" pitchFamily="34" charset="0"/>
              </a:rPr>
              <a:t>This was done with the help of </a:t>
            </a:r>
            <a:r>
              <a:rPr lang="en-US" sz="1500" dirty="0" err="1">
                <a:solidFill>
                  <a:schemeClr val="accent3">
                    <a:lumMod val="25000"/>
                  </a:schemeClr>
                </a:solidFill>
                <a:latin typeface="Abadi" panose="020B0604020104020204" pitchFamily="34" charset="0"/>
              </a:rPr>
              <a:t>GridSearchCV</a:t>
            </a:r>
            <a:r>
              <a:rPr lang="en-US" sz="1500" dirty="0">
                <a:solidFill>
                  <a:schemeClr val="accent3">
                    <a:lumMod val="25000"/>
                  </a:schemeClr>
                </a:solidFill>
                <a:latin typeface="Abadi" panose="020B0604020104020204" pitchFamily="34" charset="0"/>
              </a:rPr>
              <a:t> to determine the best parameters for each of the models</a:t>
            </a:r>
          </a:p>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GitHub URL for predictive analysis notebook: </a:t>
            </a:r>
            <a:r>
              <a:rPr lang="en-US" sz="1500" dirty="0">
                <a:solidFill>
                  <a:schemeClr val="accent3">
                    <a:lumMod val="25000"/>
                  </a:schemeClr>
                </a:solidFill>
                <a:latin typeface="Abadi" panose="020B0604020104020204" pitchFamily="34" charset="0"/>
                <a:hlinkClick r:id="rId2"/>
              </a:rPr>
              <a:t>https://github.com/Ebuka21/IBM_Data_Science/blob/main/SpaceX_Machine%20Learning%20Prediction_Part_5.ipynb</a:t>
            </a:r>
            <a:r>
              <a:rPr lang="en-US" sz="1500" dirty="0">
                <a:solidFill>
                  <a:schemeClr val="accent3">
                    <a:lumMod val="25000"/>
                  </a:schemeClr>
                </a:solidFill>
                <a:latin typeface="Abadi" panose="020B0604020104020204" pitchFamily="34" charset="0"/>
              </a:rPr>
              <a:t> </a:t>
            </a:r>
          </a:p>
          <a:p>
            <a:endParaRPr lang="en-US" sz="15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3865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dirty="0">
                <a:solidFill>
                  <a:schemeClr val="accent3">
                    <a:lumMod val="25000"/>
                  </a:schemeClr>
                </a:solidFill>
                <a:latin typeface="Abadi" panose="020B0604020104020204" pitchFamily="34" charset="0"/>
              </a:rPr>
              <a:t>Launch Sites Proximity Analysis</a:t>
            </a:r>
          </a:p>
          <a:p>
            <a:pPr>
              <a:lnSpc>
                <a:spcPct val="100000"/>
              </a:lnSpc>
              <a:spcBef>
                <a:spcPts val="1400"/>
              </a:spcBef>
            </a:pPr>
            <a:r>
              <a:rPr lang="en-US" dirty="0">
                <a:solidFill>
                  <a:schemeClr val="accent3">
                    <a:lumMod val="25000"/>
                  </a:schemeClr>
                </a:solidFill>
                <a:latin typeface="Abadi" panose="020B0604020104020204" pitchFamily="34" charset="0"/>
              </a:rPr>
              <a:t>Plotly Dashboard</a:t>
            </a:r>
          </a:p>
          <a:p>
            <a:pPr>
              <a:lnSpc>
                <a:spcPct val="100000"/>
              </a:lnSpc>
              <a:spcBef>
                <a:spcPts val="1400"/>
              </a:spcBef>
            </a:pPr>
            <a:r>
              <a:rPr lang="en-US"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71845C1-270E-F0CC-50B6-924279198C0B}"/>
              </a:ext>
            </a:extLst>
          </p:cNvPr>
          <p:cNvPicPr>
            <a:picLocks noChangeAspect="1"/>
          </p:cNvPicPr>
          <p:nvPr/>
        </p:nvPicPr>
        <p:blipFill>
          <a:blip r:embed="rId2"/>
          <a:stretch>
            <a:fillRect/>
          </a:stretch>
        </p:blipFill>
        <p:spPr>
          <a:xfrm>
            <a:off x="516040" y="2003727"/>
            <a:ext cx="5955474" cy="3537769"/>
          </a:xfrm>
          <a:prstGeom prst="rect">
            <a:avLst/>
          </a:prstGeom>
          <a:ln>
            <a:solidFill>
              <a:schemeClr val="tx1"/>
            </a:solidFill>
          </a:ln>
        </p:spPr>
      </p:pic>
      <p:sp>
        <p:nvSpPr>
          <p:cNvPr id="7" name="TextBox 6">
            <a:extLst>
              <a:ext uri="{FF2B5EF4-FFF2-40B4-BE49-F238E27FC236}">
                <a16:creationId xmlns:a16="http://schemas.microsoft.com/office/drawing/2014/main" id="{DFD847C8-12AF-A810-55DB-D92F88FD5ECB}"/>
              </a:ext>
            </a:extLst>
          </p:cNvPr>
          <p:cNvSpPr txBox="1"/>
          <p:nvPr/>
        </p:nvSpPr>
        <p:spPr>
          <a:xfrm>
            <a:off x="6622322" y="1525843"/>
            <a:ext cx="4835650" cy="4493538"/>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Abadi" panose="020B0604020104020204" pitchFamily="34" charset="0"/>
              </a:rPr>
              <a:t>This visualization shows how the Flight Number of the launches relate to the site they were launched from.</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We can see that for all sites, more of the success (1) occurs at the higher flight numbers or as the flight numbers increase. </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This could suggest an increase in technology and accuracy with more launches been done as well as experience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59BB392-ACCE-2564-9E28-96B01561F820}"/>
              </a:ext>
            </a:extLst>
          </p:cNvPr>
          <p:cNvPicPr>
            <a:picLocks noChangeAspect="1"/>
          </p:cNvPicPr>
          <p:nvPr/>
        </p:nvPicPr>
        <p:blipFill>
          <a:blip r:embed="rId2"/>
          <a:stretch>
            <a:fillRect/>
          </a:stretch>
        </p:blipFill>
        <p:spPr>
          <a:xfrm>
            <a:off x="5543572" y="1790700"/>
            <a:ext cx="6294467" cy="3276600"/>
          </a:xfrm>
          <a:prstGeom prst="rect">
            <a:avLst/>
          </a:prstGeom>
          <a:ln>
            <a:solidFill>
              <a:schemeClr val="tx1"/>
            </a:solidFill>
          </a:ln>
        </p:spPr>
      </p:pic>
      <p:sp>
        <p:nvSpPr>
          <p:cNvPr id="7" name="TextBox 6">
            <a:extLst>
              <a:ext uri="{FF2B5EF4-FFF2-40B4-BE49-F238E27FC236}">
                <a16:creationId xmlns:a16="http://schemas.microsoft.com/office/drawing/2014/main" id="{10B8B725-061D-8D43-821A-D721133FA9B5}"/>
              </a:ext>
            </a:extLst>
          </p:cNvPr>
          <p:cNvSpPr txBox="1"/>
          <p:nvPr/>
        </p:nvSpPr>
        <p:spPr>
          <a:xfrm>
            <a:off x="467328" y="1682545"/>
            <a:ext cx="4835650" cy="4832092"/>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Abadi" panose="020B0604020104020204" pitchFamily="34" charset="0"/>
              </a:rPr>
              <a:t>This visualization shows how the Payload Mass relates to launch sites with success or no success categorised in colours.</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We can see that for CCAFS SLC 40, the higher the payload, the higher the success rate.</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For VAFB SLC 4E, it seems with the exception of a few launches, majority of the it was successful regardless of the payload</a:t>
            </a:r>
          </a:p>
          <a:p>
            <a:pPr marL="285750" indent="-285750">
              <a:buFont typeface="Arial" panose="020B0604020202020204" pitchFamily="34" charset="0"/>
              <a:buChar char="•"/>
            </a:pPr>
            <a:endParaRPr lang="en-GB" sz="22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64782" y="15036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811CE4D-5116-652B-F20E-695F2C0AD2F3}"/>
              </a:ext>
            </a:extLst>
          </p:cNvPr>
          <p:cNvPicPr>
            <a:picLocks noChangeAspect="1"/>
          </p:cNvPicPr>
          <p:nvPr/>
        </p:nvPicPr>
        <p:blipFill>
          <a:blip r:embed="rId2"/>
          <a:stretch>
            <a:fillRect/>
          </a:stretch>
        </p:blipFill>
        <p:spPr>
          <a:xfrm>
            <a:off x="497913" y="1318641"/>
            <a:ext cx="5514975" cy="3248025"/>
          </a:xfrm>
          <a:prstGeom prst="rect">
            <a:avLst/>
          </a:prstGeom>
          <a:ln>
            <a:solidFill>
              <a:schemeClr val="tx1"/>
            </a:solidFill>
          </a:ln>
        </p:spPr>
      </p:pic>
      <p:pic>
        <p:nvPicPr>
          <p:cNvPr id="8" name="Picture 7">
            <a:extLst>
              <a:ext uri="{FF2B5EF4-FFF2-40B4-BE49-F238E27FC236}">
                <a16:creationId xmlns:a16="http://schemas.microsoft.com/office/drawing/2014/main" id="{78CDA8BC-52D9-F7E7-A47E-09D9D5911719}"/>
              </a:ext>
            </a:extLst>
          </p:cNvPr>
          <p:cNvPicPr>
            <a:picLocks noChangeAspect="1"/>
          </p:cNvPicPr>
          <p:nvPr/>
        </p:nvPicPr>
        <p:blipFill>
          <a:blip r:embed="rId3"/>
          <a:stretch>
            <a:fillRect/>
          </a:stretch>
        </p:blipFill>
        <p:spPr>
          <a:xfrm>
            <a:off x="6179114" y="1318641"/>
            <a:ext cx="5457825" cy="3248025"/>
          </a:xfrm>
          <a:prstGeom prst="rect">
            <a:avLst/>
          </a:prstGeom>
          <a:ln>
            <a:solidFill>
              <a:schemeClr val="tx1"/>
            </a:solidFill>
          </a:ln>
        </p:spPr>
      </p:pic>
      <p:sp>
        <p:nvSpPr>
          <p:cNvPr id="9" name="TextBox 8">
            <a:extLst>
              <a:ext uri="{FF2B5EF4-FFF2-40B4-BE49-F238E27FC236}">
                <a16:creationId xmlns:a16="http://schemas.microsoft.com/office/drawing/2014/main" id="{A5332310-54BD-CC66-8569-BF58589DF7A1}"/>
              </a:ext>
            </a:extLst>
          </p:cNvPr>
          <p:cNvSpPr txBox="1"/>
          <p:nvPr/>
        </p:nvSpPr>
        <p:spPr>
          <a:xfrm>
            <a:off x="653143" y="4688134"/>
            <a:ext cx="10142675"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Abadi" panose="020B0604020104020204" pitchFamily="34" charset="0"/>
              </a:rPr>
              <a:t>The mean success rate for the orbit where the launches were sent to are plotted as a bar chart</a:t>
            </a:r>
          </a:p>
          <a:p>
            <a:pPr marL="285750" indent="-285750">
              <a:buFont typeface="Arial" panose="020B0604020202020204" pitchFamily="34" charset="0"/>
              <a:buChar char="•"/>
            </a:pPr>
            <a:endParaRPr lang="en-GB" sz="2000" dirty="0">
              <a:latin typeface="Abadi" panose="020B0604020104020204" pitchFamily="34" charset="0"/>
            </a:endParaRPr>
          </a:p>
          <a:p>
            <a:pPr marL="285750" indent="-285750">
              <a:buFont typeface="Arial" panose="020B0604020202020204" pitchFamily="34" charset="0"/>
              <a:buChar char="•"/>
            </a:pPr>
            <a:r>
              <a:rPr lang="en-GB" sz="2000" dirty="0">
                <a:latin typeface="Abadi" panose="020B0604020104020204" pitchFamily="34" charset="0"/>
              </a:rPr>
              <a:t>With this we can see that out of all the orbit, ES-L1, GEO, SSO and HEO orbit have a higher success rate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E5FF902-40A1-21E1-8EEC-A9FE796107E1}"/>
              </a:ext>
            </a:extLst>
          </p:cNvPr>
          <p:cNvPicPr>
            <a:picLocks noChangeAspect="1"/>
          </p:cNvPicPr>
          <p:nvPr/>
        </p:nvPicPr>
        <p:blipFill>
          <a:blip r:embed="rId2"/>
          <a:stretch>
            <a:fillRect/>
          </a:stretch>
        </p:blipFill>
        <p:spPr>
          <a:xfrm>
            <a:off x="5491162" y="1544279"/>
            <a:ext cx="5476875" cy="3238500"/>
          </a:xfrm>
          <a:prstGeom prst="rect">
            <a:avLst/>
          </a:prstGeom>
          <a:ln>
            <a:solidFill>
              <a:schemeClr val="tx1"/>
            </a:solidFill>
          </a:ln>
        </p:spPr>
      </p:pic>
      <p:sp>
        <p:nvSpPr>
          <p:cNvPr id="7" name="TextBox 6">
            <a:extLst>
              <a:ext uri="{FF2B5EF4-FFF2-40B4-BE49-F238E27FC236}">
                <a16:creationId xmlns:a16="http://schemas.microsoft.com/office/drawing/2014/main" id="{6818A0BD-BEDB-FCFD-EBEF-95309B603E26}"/>
              </a:ext>
            </a:extLst>
          </p:cNvPr>
          <p:cNvSpPr txBox="1"/>
          <p:nvPr/>
        </p:nvSpPr>
        <p:spPr>
          <a:xfrm>
            <a:off x="465211" y="1544279"/>
            <a:ext cx="4835650" cy="4493538"/>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Abadi" panose="020B0604020104020204" pitchFamily="34" charset="0"/>
              </a:rPr>
              <a:t>This visualization looks at the relationship between the flight number and orbit</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We can see that the orbits ES-L1, GEO, SSO and HEO which have a high mean success rate have a low number of flights launched to them.</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We also see that for the LEO orbit, the chances of success increased with the increase in flight number</a:t>
            </a:r>
          </a:p>
          <a:p>
            <a:endParaRPr lang="en-GB" sz="22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7027296-229C-F094-E026-C7DD2A5E72E3}"/>
              </a:ext>
            </a:extLst>
          </p:cNvPr>
          <p:cNvPicPr>
            <a:picLocks noChangeAspect="1"/>
          </p:cNvPicPr>
          <p:nvPr/>
        </p:nvPicPr>
        <p:blipFill>
          <a:blip r:embed="rId2"/>
          <a:stretch>
            <a:fillRect/>
          </a:stretch>
        </p:blipFill>
        <p:spPr>
          <a:xfrm>
            <a:off x="5856361" y="1692992"/>
            <a:ext cx="5429250" cy="3314700"/>
          </a:xfrm>
          <a:prstGeom prst="rect">
            <a:avLst/>
          </a:prstGeom>
          <a:ln>
            <a:solidFill>
              <a:schemeClr val="tx1"/>
            </a:solidFill>
          </a:ln>
        </p:spPr>
      </p:pic>
      <p:sp>
        <p:nvSpPr>
          <p:cNvPr id="13" name="TextBox 12">
            <a:extLst>
              <a:ext uri="{FF2B5EF4-FFF2-40B4-BE49-F238E27FC236}">
                <a16:creationId xmlns:a16="http://schemas.microsoft.com/office/drawing/2014/main" id="{10DB1BD4-A4B0-1110-DE5D-CA083C231B4B}"/>
              </a:ext>
            </a:extLst>
          </p:cNvPr>
          <p:cNvSpPr txBox="1"/>
          <p:nvPr/>
        </p:nvSpPr>
        <p:spPr>
          <a:xfrm>
            <a:off x="589935" y="1848465"/>
            <a:ext cx="4906297" cy="2800767"/>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Abadi" panose="020B0604020104020204" pitchFamily="34" charset="0"/>
              </a:rPr>
              <a:t>By plotting the Payload mass against the Orbit, we can see the influence of payload on the chances of success for each orbit</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Here we that for the LEO and ISS orbit, an increase in Payload mass led to a higher chances of success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59518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shows the mean success rate for each year.</a:t>
            </a:r>
          </a:p>
          <a:p>
            <a:pPr>
              <a:lnSpc>
                <a:spcPct val="100000"/>
              </a:lnSpc>
              <a:spcBef>
                <a:spcPts val="1400"/>
              </a:spcBef>
            </a:pPr>
            <a:r>
              <a:rPr lang="en-US" sz="2200" dirty="0">
                <a:solidFill>
                  <a:schemeClr val="accent3">
                    <a:lumMod val="25000"/>
                  </a:schemeClr>
                </a:solidFill>
                <a:latin typeface="Abadi" panose="020B0604020104020204" pitchFamily="34" charset="0"/>
              </a:rPr>
              <a:t>From 2013 there is increase in the mean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There is a drop in 2018 which will require more investigation as to why this occurred.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23EB3377-9D19-0F30-8D82-AE8D97C9E76B}"/>
              </a:ext>
            </a:extLst>
          </p:cNvPr>
          <p:cNvPicPr>
            <a:picLocks noChangeAspect="1"/>
          </p:cNvPicPr>
          <p:nvPr/>
        </p:nvPicPr>
        <p:blipFill>
          <a:blip r:embed="rId2"/>
          <a:stretch>
            <a:fillRect/>
          </a:stretch>
        </p:blipFill>
        <p:spPr>
          <a:xfrm>
            <a:off x="5519057" y="1647121"/>
            <a:ext cx="6008061" cy="3554027"/>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7998" y="2717537"/>
            <a:ext cx="4795048" cy="14229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using </a:t>
            </a:r>
            <a:r>
              <a:rPr lang="en-GB" sz="2200" dirty="0">
                <a:solidFill>
                  <a:schemeClr val="accent3">
                    <a:lumMod val="25000"/>
                  </a:schemeClr>
                </a:solidFill>
                <a:latin typeface="Abadi" panose="020B0604020104020204" pitchFamily="34" charset="0"/>
              </a:rPr>
              <a:t>DISTINCT we can show all the specific sites where the rockets were launched from</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9F50DEBA-9AE4-C9A6-D0FD-1CE7465D1FB2}"/>
              </a:ext>
            </a:extLst>
          </p:cNvPr>
          <p:cNvPicPr>
            <a:picLocks noChangeAspect="1"/>
          </p:cNvPicPr>
          <p:nvPr/>
        </p:nvPicPr>
        <p:blipFill rotWithShape="1">
          <a:blip r:embed="rId2"/>
          <a:srcRect r="64653"/>
          <a:stretch/>
        </p:blipFill>
        <p:spPr>
          <a:xfrm>
            <a:off x="6095999" y="1674235"/>
            <a:ext cx="4795047" cy="391601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was achieved the use of LIKE alongside the WHERE clause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D7DB3B6-3A2B-46D5-C613-87B69A068071}"/>
              </a:ext>
            </a:extLst>
          </p:cNvPr>
          <p:cNvPicPr>
            <a:picLocks noChangeAspect="1"/>
          </p:cNvPicPr>
          <p:nvPr/>
        </p:nvPicPr>
        <p:blipFill>
          <a:blip r:embed="rId2"/>
          <a:stretch>
            <a:fillRect/>
          </a:stretch>
        </p:blipFill>
        <p:spPr>
          <a:xfrm>
            <a:off x="1962172" y="2492359"/>
            <a:ext cx="8131277" cy="341347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SUM function to add all the payload masses and with the WHERE clause specify the customer in question which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1326EA73-A16C-3644-13A1-DEC6567970DD}"/>
              </a:ext>
            </a:extLst>
          </p:cNvPr>
          <p:cNvPicPr>
            <a:picLocks noChangeAspect="1"/>
          </p:cNvPicPr>
          <p:nvPr/>
        </p:nvPicPr>
        <p:blipFill>
          <a:blip r:embed="rId2"/>
          <a:stretch>
            <a:fillRect/>
          </a:stretch>
        </p:blipFill>
        <p:spPr>
          <a:xfrm>
            <a:off x="2571147" y="2736850"/>
            <a:ext cx="7515225" cy="30384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AVE (average) function to calculate the average of the booster version which was specified with the use of the WHERE clause.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6E9148C-4838-114A-2081-B39D08756F74}"/>
              </a:ext>
            </a:extLst>
          </p:cNvPr>
          <p:cNvPicPr>
            <a:picLocks noChangeAspect="1"/>
          </p:cNvPicPr>
          <p:nvPr/>
        </p:nvPicPr>
        <p:blipFill>
          <a:blip r:embed="rId3"/>
          <a:stretch>
            <a:fillRect/>
          </a:stretch>
        </p:blipFill>
        <p:spPr>
          <a:xfrm>
            <a:off x="2602668" y="2755900"/>
            <a:ext cx="7610475" cy="30194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520" y="15208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By using the minimum function, we are able to obtain the first date when the 1</a:t>
            </a:r>
            <a:r>
              <a:rPr lang="en-US" sz="2200" baseline="30000" dirty="0">
                <a:solidFill>
                  <a:schemeClr val="accent3">
                    <a:lumMod val="25000"/>
                  </a:schemeClr>
                </a:solidFill>
                <a:latin typeface="Abadi"/>
              </a:rPr>
              <a:t>st</a:t>
            </a:r>
            <a:r>
              <a:rPr lang="en-US" sz="2200" dirty="0">
                <a:solidFill>
                  <a:schemeClr val="accent3">
                    <a:lumMod val="25000"/>
                  </a:schemeClr>
                </a:solidFill>
                <a:latin typeface="Abadi"/>
              </a:rPr>
              <a:t> successful ground landing occurred. The WHERE and LIKE clauses helped to be more specific of the type of landing outcome required which is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2AA802C-5F78-520C-BA93-200424B4EF78}"/>
              </a:ext>
            </a:extLst>
          </p:cNvPr>
          <p:cNvPicPr>
            <a:picLocks noChangeAspect="1"/>
          </p:cNvPicPr>
          <p:nvPr/>
        </p:nvPicPr>
        <p:blipFill>
          <a:blip r:embed="rId2"/>
          <a:stretch>
            <a:fillRect/>
          </a:stretch>
        </p:blipFill>
        <p:spPr>
          <a:xfrm>
            <a:off x="2014537" y="2845017"/>
            <a:ext cx="8162925" cy="33813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7457"/>
            <a:ext cx="9745589" cy="135662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enlists the use of AND clause to obtain the booster names that were </a:t>
            </a:r>
            <a:r>
              <a:rPr lang="en-GB" sz="2200" dirty="0">
                <a:solidFill>
                  <a:schemeClr val="accent3">
                    <a:lumMod val="25000"/>
                  </a:schemeClr>
                </a:solidFill>
                <a:latin typeface="Abadi"/>
              </a:rPr>
              <a:t>successful on drone ships and with the use of BETWEEN clause specify the payload mass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7FDD06D-8DC9-2E52-593D-B0B72316CAF3}"/>
              </a:ext>
            </a:extLst>
          </p:cNvPr>
          <p:cNvPicPr>
            <a:picLocks noChangeAspect="1"/>
          </p:cNvPicPr>
          <p:nvPr/>
        </p:nvPicPr>
        <p:blipFill>
          <a:blip r:embed="rId2"/>
          <a:stretch>
            <a:fillRect/>
          </a:stretch>
        </p:blipFill>
        <p:spPr>
          <a:xfrm>
            <a:off x="1458685" y="2642069"/>
            <a:ext cx="9187544" cy="354340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57716" y="1432150"/>
            <a:ext cx="10687961" cy="404437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By obtaining the SpaceX data through its API and Webscraping Wikipedia and then wrangling it, we can perform various exploratory analysis on them such as Visualization, SQL, Folium maps, interactive dashboard with Plotly. This analysis would allow us determine what factors were important regarding having a </a:t>
            </a:r>
            <a:r>
              <a:rPr lang="en-GB" sz="2200" dirty="0">
                <a:solidFill>
                  <a:schemeClr val="accent3">
                    <a:lumMod val="25000"/>
                  </a:schemeClr>
                </a:solidFill>
                <a:latin typeface="Abadi" panose="020B0604020104020204" pitchFamily="34" charset="0"/>
              </a:rPr>
              <a:t>successful landing outcome for the first stage. This will then lead to building a model with Machine learning that is able to accurately predict if a launch will have a successful outcome.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this research, we will see how payload mass influence the chances of success considering the launch site as KSC LC-39A shows to have the best chance of success. The orbit that will be best to launch to will also be explored showing why ES-L1, GEO, SSO and HEO though good may not be considered as much.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13744" y="1480766"/>
            <a:ext cx="4044228" cy="45448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obtain the count of all the successful mission outcomes, the LIKE clause was used should there be more words before or after the word “Success”</a:t>
            </a:r>
          </a:p>
          <a:p>
            <a:pPr>
              <a:lnSpc>
                <a:spcPct val="100000"/>
              </a:lnSpc>
              <a:spcBef>
                <a:spcPts val="1400"/>
              </a:spcBef>
            </a:pPr>
            <a:r>
              <a:rPr lang="en-US" sz="2200" dirty="0">
                <a:solidFill>
                  <a:schemeClr val="accent3">
                    <a:lumMod val="25000"/>
                  </a:schemeClr>
                </a:solidFill>
                <a:latin typeface="Abadi" panose="020B0604020104020204" pitchFamily="34" charset="0"/>
              </a:rPr>
              <a:t>The same method was applied to find the number of failed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AC67CC8-30AD-296B-C915-137FA214059E}"/>
              </a:ext>
            </a:extLst>
          </p:cNvPr>
          <p:cNvPicPr>
            <a:picLocks noChangeAspect="1"/>
          </p:cNvPicPr>
          <p:nvPr/>
        </p:nvPicPr>
        <p:blipFill>
          <a:blip r:embed="rId2"/>
          <a:stretch>
            <a:fillRect/>
          </a:stretch>
        </p:blipFill>
        <p:spPr>
          <a:xfrm>
            <a:off x="584799" y="1347117"/>
            <a:ext cx="6464930" cy="2643991"/>
          </a:xfrm>
          <a:prstGeom prst="rect">
            <a:avLst/>
          </a:prstGeom>
        </p:spPr>
      </p:pic>
      <p:pic>
        <p:nvPicPr>
          <p:cNvPr id="8" name="Picture 7">
            <a:extLst>
              <a:ext uri="{FF2B5EF4-FFF2-40B4-BE49-F238E27FC236}">
                <a16:creationId xmlns:a16="http://schemas.microsoft.com/office/drawing/2014/main" id="{2E46142A-E4C9-E345-B134-D4ECDD6297FB}"/>
              </a:ext>
            </a:extLst>
          </p:cNvPr>
          <p:cNvPicPr>
            <a:picLocks noChangeAspect="1"/>
          </p:cNvPicPr>
          <p:nvPr/>
        </p:nvPicPr>
        <p:blipFill>
          <a:blip r:embed="rId3"/>
          <a:stretch>
            <a:fillRect/>
          </a:stretch>
        </p:blipFill>
        <p:spPr>
          <a:xfrm>
            <a:off x="584799" y="4255204"/>
            <a:ext cx="6464930" cy="217200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313267" cy="33461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required the use of a sub-query which will first obtain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Then the booster versions with the maximum payload mass could then be obtained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0" y="462115"/>
            <a:ext cx="4588571" cy="855406"/>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09D998E-A000-A6CC-DF84-AF24511A64BC}"/>
              </a:ext>
            </a:extLst>
          </p:cNvPr>
          <p:cNvPicPr>
            <a:picLocks noChangeAspect="1"/>
          </p:cNvPicPr>
          <p:nvPr/>
        </p:nvPicPr>
        <p:blipFill>
          <a:blip r:embed="rId2"/>
          <a:stretch>
            <a:fillRect/>
          </a:stretch>
        </p:blipFill>
        <p:spPr>
          <a:xfrm>
            <a:off x="5358582" y="736285"/>
            <a:ext cx="6419762" cy="569092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23332" cy="380825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get the records for the year 2015 as we have a date column, the YEAR function was used to extract the year from the date and check it is 2015 in addition to using the WHERE clause to indicate the landing outcome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54059D9-B1F5-E228-658B-9D99CAB27D61}"/>
              </a:ext>
            </a:extLst>
          </p:cNvPr>
          <p:cNvPicPr>
            <a:picLocks noChangeAspect="1"/>
          </p:cNvPicPr>
          <p:nvPr/>
        </p:nvPicPr>
        <p:blipFill>
          <a:blip r:embed="rId2"/>
          <a:stretch>
            <a:fillRect/>
          </a:stretch>
        </p:blipFill>
        <p:spPr>
          <a:xfrm>
            <a:off x="4873398" y="1825625"/>
            <a:ext cx="7000875" cy="31051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184" y="2215090"/>
            <a:ext cx="4037964" cy="30845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query required the use of COUNT, WHERE, BETWEEN and RANK in order to show the number of each landing outcome between a set of dates as rank them based on the number.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C0205CA-0F04-D357-F1D8-2801AE881DBB}"/>
              </a:ext>
            </a:extLst>
          </p:cNvPr>
          <p:cNvPicPr>
            <a:picLocks noChangeAspect="1"/>
          </p:cNvPicPr>
          <p:nvPr/>
        </p:nvPicPr>
        <p:blipFill>
          <a:blip r:embed="rId3"/>
          <a:stretch>
            <a:fillRect/>
          </a:stretch>
        </p:blipFill>
        <p:spPr>
          <a:xfrm>
            <a:off x="4886633" y="1489143"/>
            <a:ext cx="7079226" cy="453643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8669" y="2654285"/>
            <a:ext cx="3772493" cy="21143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folium we are able to show the distinct locations from where the rockets were launched from. And it lies in the USA coastal areas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6" name="Picture 5">
            <a:extLst>
              <a:ext uri="{FF2B5EF4-FFF2-40B4-BE49-F238E27FC236}">
                <a16:creationId xmlns:a16="http://schemas.microsoft.com/office/drawing/2014/main" id="{B89700A2-C3A2-0D88-02BA-A4EBBAEFB0C5}"/>
              </a:ext>
            </a:extLst>
          </p:cNvPr>
          <p:cNvPicPr>
            <a:picLocks noChangeAspect="1"/>
          </p:cNvPicPr>
          <p:nvPr/>
        </p:nvPicPr>
        <p:blipFill>
          <a:blip r:embed="rId2"/>
          <a:stretch>
            <a:fillRect/>
          </a:stretch>
        </p:blipFill>
        <p:spPr>
          <a:xfrm>
            <a:off x="4972509" y="1618451"/>
            <a:ext cx="6485463" cy="4064594"/>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1778" y="3961941"/>
            <a:ext cx="10082867" cy="15932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folium maps, we are able to see the number of launches at each site.</a:t>
            </a:r>
          </a:p>
          <a:p>
            <a:pPr>
              <a:lnSpc>
                <a:spcPct val="100000"/>
              </a:lnSpc>
              <a:spcBef>
                <a:spcPts val="1400"/>
              </a:spcBef>
            </a:pPr>
            <a:r>
              <a:rPr lang="en-US" sz="2200" dirty="0">
                <a:solidFill>
                  <a:schemeClr val="accent3">
                    <a:lumMod val="25000"/>
                  </a:schemeClr>
                </a:solidFill>
                <a:latin typeface="Abadi" panose="020B0604020104020204" pitchFamily="34" charset="0"/>
              </a:rPr>
              <a:t>Zooming in on each site, we can then see the number of failed and </a:t>
            </a:r>
            <a:r>
              <a:rPr lang="en-GB" sz="2200" dirty="0">
                <a:solidFill>
                  <a:schemeClr val="accent3">
                    <a:lumMod val="25000"/>
                  </a:schemeClr>
                </a:solidFill>
                <a:latin typeface="Abadi" panose="020B0604020104020204" pitchFamily="34" charset="0"/>
              </a:rPr>
              <a:t>successful launches denoted by red and green markers respectively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Successful and Failed Launches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88D1033-6BF7-C810-B110-CC50A51C9354}"/>
              </a:ext>
            </a:extLst>
          </p:cNvPr>
          <p:cNvPicPr>
            <a:picLocks noChangeAspect="1"/>
          </p:cNvPicPr>
          <p:nvPr/>
        </p:nvPicPr>
        <p:blipFill>
          <a:blip r:embed="rId3"/>
          <a:stretch>
            <a:fillRect/>
          </a:stretch>
        </p:blipFill>
        <p:spPr>
          <a:xfrm>
            <a:off x="770011" y="1450467"/>
            <a:ext cx="3686312" cy="2287553"/>
          </a:xfrm>
          <a:prstGeom prst="rect">
            <a:avLst/>
          </a:prstGeom>
          <a:ln>
            <a:solidFill>
              <a:schemeClr val="tx1"/>
            </a:solidFill>
          </a:ln>
        </p:spPr>
      </p:pic>
      <p:pic>
        <p:nvPicPr>
          <p:cNvPr id="7" name="Picture 6">
            <a:extLst>
              <a:ext uri="{FF2B5EF4-FFF2-40B4-BE49-F238E27FC236}">
                <a16:creationId xmlns:a16="http://schemas.microsoft.com/office/drawing/2014/main" id="{ED05F979-6B21-47A1-7543-4205CB40F0EB}"/>
              </a:ext>
            </a:extLst>
          </p:cNvPr>
          <p:cNvPicPr>
            <a:picLocks noChangeAspect="1"/>
          </p:cNvPicPr>
          <p:nvPr/>
        </p:nvPicPr>
        <p:blipFill>
          <a:blip r:embed="rId4"/>
          <a:stretch>
            <a:fillRect/>
          </a:stretch>
        </p:blipFill>
        <p:spPr>
          <a:xfrm>
            <a:off x="7919461" y="1445480"/>
            <a:ext cx="3748334" cy="2292540"/>
          </a:xfrm>
          <a:prstGeom prst="rect">
            <a:avLst/>
          </a:prstGeom>
          <a:ln>
            <a:solidFill>
              <a:schemeClr val="tx1"/>
            </a:solidFill>
          </a:ln>
        </p:spPr>
      </p:pic>
      <p:pic>
        <p:nvPicPr>
          <p:cNvPr id="10" name="Picture 9">
            <a:extLst>
              <a:ext uri="{FF2B5EF4-FFF2-40B4-BE49-F238E27FC236}">
                <a16:creationId xmlns:a16="http://schemas.microsoft.com/office/drawing/2014/main" id="{F2067EDB-06C1-502A-485A-CFDB50610E74}"/>
              </a:ext>
            </a:extLst>
          </p:cNvPr>
          <p:cNvPicPr>
            <a:picLocks noChangeAspect="1"/>
          </p:cNvPicPr>
          <p:nvPr/>
        </p:nvPicPr>
        <p:blipFill>
          <a:blip r:embed="rId5"/>
          <a:stretch>
            <a:fillRect/>
          </a:stretch>
        </p:blipFill>
        <p:spPr>
          <a:xfrm>
            <a:off x="4544438" y="1445480"/>
            <a:ext cx="3286908" cy="2292540"/>
          </a:xfrm>
          <a:prstGeom prst="rect">
            <a:avLst/>
          </a:prstGeom>
          <a:ln>
            <a:solidFill>
              <a:schemeClr val="tx1"/>
            </a:solidFill>
          </a:ln>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82034"/>
            <a:ext cx="10515600" cy="929710"/>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By plotting the lines from the launch sites to certain locations we are able to see what they are in close proximity to which include highways and coastlines and what they are not in proximity to which include cities and railroads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Distance</a:t>
            </a:r>
          </a:p>
        </p:txBody>
      </p:sp>
      <p:pic>
        <p:nvPicPr>
          <p:cNvPr id="4" name="Picture 3">
            <a:extLst>
              <a:ext uri="{FF2B5EF4-FFF2-40B4-BE49-F238E27FC236}">
                <a16:creationId xmlns:a16="http://schemas.microsoft.com/office/drawing/2014/main" id="{9E4D89A9-8C42-4CAE-F975-9DFC6CEDBEE9}"/>
              </a:ext>
            </a:extLst>
          </p:cNvPr>
          <p:cNvPicPr>
            <a:picLocks noChangeAspect="1"/>
          </p:cNvPicPr>
          <p:nvPr/>
        </p:nvPicPr>
        <p:blipFill>
          <a:blip r:embed="rId2"/>
          <a:stretch>
            <a:fillRect/>
          </a:stretch>
        </p:blipFill>
        <p:spPr>
          <a:xfrm>
            <a:off x="887998" y="2799396"/>
            <a:ext cx="5011357" cy="3330529"/>
          </a:xfrm>
          <a:prstGeom prst="rect">
            <a:avLst/>
          </a:prstGeom>
          <a:ln>
            <a:solidFill>
              <a:schemeClr val="tx1"/>
            </a:solidFill>
          </a:ln>
        </p:spPr>
      </p:pic>
      <p:pic>
        <p:nvPicPr>
          <p:cNvPr id="7" name="Picture 6">
            <a:extLst>
              <a:ext uri="{FF2B5EF4-FFF2-40B4-BE49-F238E27FC236}">
                <a16:creationId xmlns:a16="http://schemas.microsoft.com/office/drawing/2014/main" id="{856743F3-1F40-CAFC-7E3D-DE778D429055}"/>
              </a:ext>
            </a:extLst>
          </p:cNvPr>
          <p:cNvPicPr>
            <a:picLocks noChangeAspect="1"/>
          </p:cNvPicPr>
          <p:nvPr/>
        </p:nvPicPr>
        <p:blipFill>
          <a:blip r:embed="rId3"/>
          <a:stretch>
            <a:fillRect/>
          </a:stretch>
        </p:blipFill>
        <p:spPr>
          <a:xfrm>
            <a:off x="6275845" y="2801683"/>
            <a:ext cx="5506591" cy="3223890"/>
          </a:xfrm>
          <a:prstGeom prst="rect">
            <a:avLst/>
          </a:prstGeom>
          <a:ln>
            <a:solidFill>
              <a:schemeClr val="tx1"/>
            </a:solidFill>
          </a:ln>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2862" y="4066650"/>
            <a:ext cx="9745589" cy="19589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are able to see the percentage of success for all the launch sites using a pie chart</a:t>
            </a:r>
          </a:p>
          <a:p>
            <a:pPr>
              <a:lnSpc>
                <a:spcPct val="100000"/>
              </a:lnSpc>
              <a:spcBef>
                <a:spcPts val="1400"/>
              </a:spcBef>
            </a:pPr>
            <a:r>
              <a:rPr lang="en-US" sz="2200" dirty="0">
                <a:solidFill>
                  <a:schemeClr val="accent3">
                    <a:lumMod val="25000"/>
                  </a:schemeClr>
                </a:solidFill>
                <a:latin typeface="Abadi"/>
              </a:rPr>
              <a:t>From this we can quickly see that Launches from KSC LC 39A have a high chance of been successful while the site with the least chance of success is CCAFS SLC-40</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 Percentage</a:t>
            </a:r>
          </a:p>
        </p:txBody>
      </p:sp>
      <p:pic>
        <p:nvPicPr>
          <p:cNvPr id="4" name="Picture 3">
            <a:extLst>
              <a:ext uri="{FF2B5EF4-FFF2-40B4-BE49-F238E27FC236}">
                <a16:creationId xmlns:a16="http://schemas.microsoft.com/office/drawing/2014/main" id="{DABFD77F-F894-E79A-F03B-839BEFC0659C}"/>
              </a:ext>
            </a:extLst>
          </p:cNvPr>
          <p:cNvPicPr>
            <a:picLocks noChangeAspect="1"/>
          </p:cNvPicPr>
          <p:nvPr/>
        </p:nvPicPr>
        <p:blipFill>
          <a:blip r:embed="rId2"/>
          <a:stretch>
            <a:fillRect/>
          </a:stretch>
        </p:blipFill>
        <p:spPr>
          <a:xfrm>
            <a:off x="1715849" y="1408228"/>
            <a:ext cx="8623923" cy="257437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1"/>
            <a:ext cx="10530114"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GB" sz="2200" dirty="0">
                <a:solidFill>
                  <a:schemeClr val="accent3">
                    <a:lumMod val="25000"/>
                  </a:schemeClr>
                </a:solidFill>
                <a:latin typeface="Abadi" panose="020B0604020104020204" pitchFamily="34" charset="0"/>
              </a:rPr>
              <a:t>SpaceX has revolutionized the Space industry with their low launch prices in comparison to other space agencies or companies. This happens due to their ability to obtain retrieve the first stage of the rocket launched and be able to reuse for another launch saving massive costs.</a:t>
            </a:r>
            <a:r>
              <a:rPr lang="en-US" sz="2200" dirty="0">
                <a:solidFill>
                  <a:schemeClr val="accent3">
                    <a:lumMod val="25000"/>
                  </a:schemeClr>
                </a:solidFill>
                <a:latin typeface="Abadi" panose="020B0604020104020204" pitchFamily="34" charset="0"/>
              </a:rPr>
              <a:t> To be able to perform this action of retrieval, several factors must be considered for it to be successful.</a:t>
            </a:r>
          </a:p>
          <a:p>
            <a:pPr marL="0" indent="0">
              <a:spcBef>
                <a:spcPts val="1400"/>
              </a:spcBef>
              <a:buNone/>
            </a:pPr>
            <a:r>
              <a:rPr lang="en-GB" sz="2200" dirty="0">
                <a:solidFill>
                  <a:schemeClr val="accent3">
                    <a:lumMod val="25000"/>
                  </a:schemeClr>
                </a:solidFill>
                <a:latin typeface="Abadi" panose="020B0604020104020204" pitchFamily="34" charset="0"/>
              </a:rPr>
              <a:t>With the data about the SpaceX launches, it will be explored and analysed in other to build a suitable model that is able to predict given the necessary information if for a launch, the chances of first stage landing will be successful or not. Before building the model, we will need to ensure that the data is clean and wrangled for analysis to take note of the factors most important to determine chances of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390" y="4708196"/>
            <a:ext cx="9840268" cy="12662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the success rate for KSC LC-39A is 76.9% with a 23.1% chance of a launch failing</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pic>
        <p:nvPicPr>
          <p:cNvPr id="4" name="Picture 3">
            <a:extLst>
              <a:ext uri="{FF2B5EF4-FFF2-40B4-BE49-F238E27FC236}">
                <a16:creationId xmlns:a16="http://schemas.microsoft.com/office/drawing/2014/main" id="{B1EDE07D-76CE-B0EA-E5F7-3C3B1911BA29}"/>
              </a:ext>
            </a:extLst>
          </p:cNvPr>
          <p:cNvPicPr>
            <a:picLocks noChangeAspect="1"/>
          </p:cNvPicPr>
          <p:nvPr/>
        </p:nvPicPr>
        <p:blipFill>
          <a:blip r:embed="rId2"/>
          <a:stretch>
            <a:fillRect/>
          </a:stretch>
        </p:blipFill>
        <p:spPr>
          <a:xfrm>
            <a:off x="770010" y="1414592"/>
            <a:ext cx="10515601" cy="30590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1569" y="1556084"/>
            <a:ext cx="10414662" cy="14036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the payload mass between 2000kg and 7000kg and their outcomes whether successful or not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Landing Outcome Class</a:t>
            </a:r>
          </a:p>
        </p:txBody>
      </p:sp>
      <p:pic>
        <p:nvPicPr>
          <p:cNvPr id="7" name="Picture 6">
            <a:extLst>
              <a:ext uri="{FF2B5EF4-FFF2-40B4-BE49-F238E27FC236}">
                <a16:creationId xmlns:a16="http://schemas.microsoft.com/office/drawing/2014/main" id="{F5D58C9F-9D2C-B957-3876-E67B4EF700EA}"/>
              </a:ext>
            </a:extLst>
          </p:cNvPr>
          <p:cNvPicPr>
            <a:picLocks noChangeAspect="1"/>
          </p:cNvPicPr>
          <p:nvPr/>
        </p:nvPicPr>
        <p:blipFill>
          <a:blip r:embed="rId2"/>
          <a:stretch>
            <a:fillRect/>
          </a:stretch>
        </p:blipFill>
        <p:spPr>
          <a:xfrm>
            <a:off x="820480" y="2257925"/>
            <a:ext cx="10414662" cy="373670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994872"/>
            <a:ext cx="4824545" cy="261645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accuracy of each model was brought together and plotted in a bar chart.</a:t>
            </a:r>
          </a:p>
          <a:p>
            <a:pPr>
              <a:lnSpc>
                <a:spcPct val="100000"/>
              </a:lnSpc>
              <a:spcBef>
                <a:spcPts val="1400"/>
              </a:spcBef>
            </a:pPr>
            <a:r>
              <a:rPr lang="en-US" sz="2200" dirty="0">
                <a:solidFill>
                  <a:schemeClr val="accent3">
                    <a:lumMod val="25000"/>
                  </a:schemeClr>
                </a:solidFill>
                <a:latin typeface="Abadi"/>
              </a:rPr>
              <a:t>From the bar chart you can see that the most accurate model is the Decision Tree which is 0.94</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EF4956B-8D03-6073-58BC-DD6BF7F8B952}"/>
              </a:ext>
            </a:extLst>
          </p:cNvPr>
          <p:cNvPicPr>
            <a:picLocks noChangeAspect="1"/>
          </p:cNvPicPr>
          <p:nvPr/>
        </p:nvPicPr>
        <p:blipFill rotWithShape="1">
          <a:blip r:embed="rId2"/>
          <a:srcRect r="10314"/>
          <a:stretch/>
        </p:blipFill>
        <p:spPr>
          <a:xfrm>
            <a:off x="5934702" y="1709737"/>
            <a:ext cx="5586862" cy="34385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7225" y="1543664"/>
            <a:ext cx="4555094" cy="4340072"/>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Confusion matrix is for the Decision Tree model.</a:t>
            </a:r>
          </a:p>
          <a:p>
            <a:pPr>
              <a:lnSpc>
                <a:spcPct val="100000"/>
              </a:lnSpc>
              <a:spcBef>
                <a:spcPts val="1400"/>
              </a:spcBef>
            </a:pPr>
            <a:r>
              <a:rPr lang="en-US" sz="2200" dirty="0">
                <a:solidFill>
                  <a:schemeClr val="accent3">
                    <a:lumMod val="25000"/>
                  </a:schemeClr>
                </a:solidFill>
                <a:latin typeface="Abadi" panose="020B0604020104020204" pitchFamily="34" charset="0"/>
              </a:rPr>
              <a:t>This matrix shows performance of our model which is the most accurate.</a:t>
            </a:r>
          </a:p>
          <a:p>
            <a:pPr>
              <a:lnSpc>
                <a:spcPct val="100000"/>
              </a:lnSpc>
              <a:spcBef>
                <a:spcPts val="1400"/>
              </a:spcBef>
            </a:pPr>
            <a:r>
              <a:rPr lang="en-US" sz="2200" dirty="0">
                <a:solidFill>
                  <a:schemeClr val="accent3">
                    <a:lumMod val="25000"/>
                  </a:schemeClr>
                </a:solidFill>
                <a:latin typeface="Abadi" panose="020B0604020104020204" pitchFamily="34" charset="0"/>
              </a:rPr>
              <a:t>We can that for all the launches that landed </a:t>
            </a:r>
            <a:r>
              <a:rPr lang="en-GB" sz="2200" dirty="0">
                <a:solidFill>
                  <a:schemeClr val="accent3">
                    <a:lumMod val="25000"/>
                  </a:schemeClr>
                </a:solidFill>
                <a:latin typeface="Abadi" panose="020B0604020104020204" pitchFamily="34" charset="0"/>
              </a:rPr>
              <a:t>successfully the model was able to predict them all.</a:t>
            </a:r>
          </a:p>
          <a:p>
            <a:pPr>
              <a:lnSpc>
                <a:spcPct val="100000"/>
              </a:lnSpc>
              <a:spcBef>
                <a:spcPts val="1400"/>
              </a:spcBef>
            </a:pPr>
            <a:r>
              <a:rPr lang="en-GB" sz="2200" dirty="0">
                <a:solidFill>
                  <a:schemeClr val="accent3">
                    <a:lumMod val="25000"/>
                  </a:schemeClr>
                </a:solidFill>
                <a:latin typeface="Abadi" panose="020B0604020104020204" pitchFamily="34" charset="0"/>
              </a:rPr>
              <a:t>While for the launches that did not land successfully, the model was able to correctly predict 5 out of 6 which is quite good (1 false positive).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54ACB50-FF10-4F9A-12F1-C30DF42F310D}"/>
              </a:ext>
            </a:extLst>
          </p:cNvPr>
          <p:cNvPicPr>
            <a:picLocks noChangeAspect="1"/>
          </p:cNvPicPr>
          <p:nvPr/>
        </p:nvPicPr>
        <p:blipFill>
          <a:blip r:embed="rId2"/>
          <a:stretch>
            <a:fillRect/>
          </a:stretch>
        </p:blipFill>
        <p:spPr>
          <a:xfrm>
            <a:off x="479790" y="1528915"/>
            <a:ext cx="5274985" cy="367650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94564"/>
            <a:ext cx="9778246"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Flight numbers at each launch showed to have a higher chance of success</a:t>
            </a:r>
          </a:p>
          <a:p>
            <a:pPr>
              <a:lnSpc>
                <a:spcPct val="100000"/>
              </a:lnSpc>
              <a:spcBef>
                <a:spcPts val="1400"/>
              </a:spcBef>
            </a:pPr>
            <a:r>
              <a:rPr lang="en-US" sz="2200" dirty="0">
                <a:solidFill>
                  <a:schemeClr val="accent3">
                    <a:lumMod val="25000"/>
                  </a:schemeClr>
                </a:solidFill>
                <a:latin typeface="Abadi" panose="020B0604020104020204" pitchFamily="34" charset="0"/>
              </a:rPr>
              <a:t>From year to year, we can expect an increase in the mean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Launches are best situated near the coastal line and far from the city</a:t>
            </a:r>
          </a:p>
          <a:p>
            <a:pPr>
              <a:lnSpc>
                <a:spcPct val="100000"/>
              </a:lnSpc>
              <a:spcBef>
                <a:spcPts val="1400"/>
              </a:spcBef>
            </a:pPr>
            <a:r>
              <a:rPr lang="en-US" sz="2200" dirty="0">
                <a:solidFill>
                  <a:schemeClr val="accent3">
                    <a:lumMod val="25000"/>
                  </a:schemeClr>
                </a:solidFill>
                <a:latin typeface="Abadi" panose="020B0604020104020204" pitchFamily="34" charset="0"/>
              </a:rPr>
              <a:t>For orbits LEO and ISS, it is better to have payload mass higher than 3000 for a higher chance of success.</a:t>
            </a:r>
          </a:p>
          <a:p>
            <a:pPr>
              <a:lnSpc>
                <a:spcPct val="100000"/>
              </a:lnSpc>
              <a:spcBef>
                <a:spcPts val="1400"/>
              </a:spcBef>
            </a:pPr>
            <a:r>
              <a:rPr lang="en-US" sz="2200" dirty="0">
                <a:solidFill>
                  <a:schemeClr val="accent3">
                    <a:lumMod val="25000"/>
                  </a:schemeClr>
                </a:solidFill>
                <a:latin typeface="Abadi" panose="020B0604020104020204" pitchFamily="34" charset="0"/>
              </a:rPr>
              <a:t>ES-L1, GEO, SSO and HEO orbit have a high chance of success although it should be noted that not a lot of launches were done to these orbits hence a small sample size</a:t>
            </a:r>
          </a:p>
          <a:p>
            <a:pPr>
              <a:lnSpc>
                <a:spcPct val="100000"/>
              </a:lnSpc>
              <a:spcBef>
                <a:spcPts val="1400"/>
              </a:spcBef>
            </a:pPr>
            <a:r>
              <a:rPr lang="en-US" sz="2200" dirty="0">
                <a:solidFill>
                  <a:schemeClr val="accent3">
                    <a:lumMod val="25000"/>
                  </a:schemeClr>
                </a:solidFill>
                <a:latin typeface="Abadi" panose="020B0604020104020204" pitchFamily="34" charset="0"/>
              </a:rPr>
              <a:t>For a higher chance of success, rockets should be launched from </a:t>
            </a:r>
            <a:r>
              <a:rPr lang="en-US" sz="2200" dirty="0">
                <a:solidFill>
                  <a:schemeClr val="accent3">
                    <a:lumMod val="25000"/>
                  </a:schemeClr>
                </a:solidFill>
                <a:latin typeface="Abadi"/>
              </a:rPr>
              <a:t>KSC LC-39A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Our best model for predicting if a launch will land is the Decision Tree Classifier with an accuracy of 0.94</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32358" y="1528352"/>
            <a:ext cx="10825613" cy="7685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containing all files: </a:t>
            </a:r>
            <a:r>
              <a:rPr lang="en-US" sz="2200" dirty="0">
                <a:solidFill>
                  <a:schemeClr val="accent3">
                    <a:lumMod val="25000"/>
                  </a:schemeClr>
                </a:solidFill>
                <a:latin typeface="Abadi" panose="020B0604020104020204" pitchFamily="34" charset="0"/>
                <a:hlinkClick r:id="rId3"/>
              </a:rPr>
              <a:t>https://github.com/Ebuka21/IBM_Data_Science</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09EFA957-FABA-B53A-A85B-6675C5EC4828}"/>
              </a:ext>
            </a:extLst>
          </p:cNvPr>
          <p:cNvPicPr>
            <a:picLocks noChangeAspect="1"/>
          </p:cNvPicPr>
          <p:nvPr/>
        </p:nvPicPr>
        <p:blipFill>
          <a:blip r:embed="rId4"/>
          <a:stretch>
            <a:fillRect/>
          </a:stretch>
        </p:blipFill>
        <p:spPr>
          <a:xfrm>
            <a:off x="770011" y="2133600"/>
            <a:ext cx="5846722" cy="2910349"/>
          </a:xfrm>
          <a:prstGeom prst="rect">
            <a:avLst/>
          </a:prstGeom>
          <a:ln>
            <a:solidFill>
              <a:schemeClr val="tx1"/>
            </a:solidFill>
          </a:ln>
        </p:spPr>
      </p:pic>
      <p:sp>
        <p:nvSpPr>
          <p:cNvPr id="2" name="TextBox 1">
            <a:extLst>
              <a:ext uri="{FF2B5EF4-FFF2-40B4-BE49-F238E27FC236}">
                <a16:creationId xmlns:a16="http://schemas.microsoft.com/office/drawing/2014/main" id="{16E4D65F-3EEC-4A47-A7C4-B6B61947B69F}"/>
              </a:ext>
            </a:extLst>
          </p:cNvPr>
          <p:cNvSpPr txBox="1"/>
          <p:nvPr/>
        </p:nvSpPr>
        <p:spPr>
          <a:xfrm>
            <a:off x="632358" y="5144381"/>
            <a:ext cx="5846722" cy="646331"/>
          </a:xfrm>
          <a:prstGeom prst="rect">
            <a:avLst/>
          </a:prstGeom>
          <a:noFill/>
        </p:spPr>
        <p:txBody>
          <a:bodyPr wrap="square" rtlCol="0">
            <a:spAutoFit/>
          </a:bodyPr>
          <a:lstStyle/>
          <a:p>
            <a:r>
              <a:rPr lang="en-GB" dirty="0">
                <a:latin typeface="Abadi" panose="020B0604020104020204" pitchFamily="34" charset="0"/>
              </a:rPr>
              <a:t>Code snippet above showing development of Decision Tree Classifier with best parameters using </a:t>
            </a:r>
            <a:r>
              <a:rPr lang="en-GB" dirty="0" err="1">
                <a:latin typeface="Abadi" panose="020B0604020104020204" pitchFamily="34" charset="0"/>
              </a:rPr>
              <a:t>GridSearchCV</a:t>
            </a:r>
            <a:endParaRPr lang="en-US" dirty="0">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086827"/>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Collection via API</a:t>
            </a:r>
          </a:p>
          <a:p>
            <a:pPr lvl="1">
              <a:lnSpc>
                <a:spcPct val="120000"/>
              </a:lnSpc>
              <a:spcBef>
                <a:spcPts val="1400"/>
              </a:spcBef>
            </a:pPr>
            <a:r>
              <a:rPr lang="en-US" sz="7600" dirty="0">
                <a:solidFill>
                  <a:schemeClr val="bg2">
                    <a:lumMod val="50000"/>
                  </a:schemeClr>
                </a:solidFill>
                <a:latin typeface="Abadi"/>
              </a:rPr>
              <a:t>Data Collection via </a:t>
            </a: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Model building and tuning</a:t>
            </a:r>
          </a:p>
          <a:p>
            <a:pPr lvl="1">
              <a:lnSpc>
                <a:spcPct val="120000"/>
              </a:lnSpc>
              <a:spcBef>
                <a:spcPts val="1400"/>
              </a:spcBef>
            </a:pPr>
            <a:r>
              <a:rPr lang="en-US" sz="7600" dirty="0">
                <a:solidFill>
                  <a:schemeClr val="bg2">
                    <a:lumMod val="50000"/>
                  </a:schemeClr>
                </a:solidFill>
                <a:latin typeface="Abadi"/>
              </a:rPr>
              <a:t>Model accuracy test and comparison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collection was done through two(2) processes which included:</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API Collection:- This process involved making a call to SpaceX api to obtain the necessary information. The calls were made based on the information provided about the api.</a:t>
            </a:r>
          </a:p>
          <a:p>
            <a:pPr>
              <a:lnSpc>
                <a:spcPct val="100000"/>
              </a:lnSpc>
              <a:spcBef>
                <a:spcPts val="1400"/>
              </a:spcBef>
              <a:buFont typeface="Wingdings" panose="05000000000000000000" pitchFamily="2" charset="2"/>
              <a:buChar char="q"/>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Webscraping:- This process involved scraping a Wikipedia site which has the information using python’s BeautifulSoup package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32840" y="1526534"/>
            <a:ext cx="4596389" cy="4441239"/>
          </a:xfrm>
          <a:prstGeom prst="rect">
            <a:avLst/>
          </a:prstGeom>
          <a:ln>
            <a:solidFill>
              <a:schemeClr val="tx1"/>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521595"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use of the SpaceX api, data required was collected using Python’s request library. This information was then stored into a DataFrame for further analysis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 </a:t>
            </a:r>
            <a:r>
              <a:rPr lang="en-US" sz="2200" dirty="0">
                <a:solidFill>
                  <a:schemeClr val="accent3">
                    <a:lumMod val="25000"/>
                  </a:schemeClr>
                </a:solidFill>
                <a:latin typeface="Abadi" panose="020B0604020104020204" pitchFamily="34" charset="0"/>
                <a:hlinkClick r:id="rId3"/>
              </a:rPr>
              <a:t>https://github.com/Ebuka21/IBM_Data_Science/blob/main/spacex-data-collection-api.ipynb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8" name="Group 7">
            <a:extLst>
              <a:ext uri="{FF2B5EF4-FFF2-40B4-BE49-F238E27FC236}">
                <a16:creationId xmlns:a16="http://schemas.microsoft.com/office/drawing/2014/main" id="{04932352-AD1C-DE26-F3DA-FEDEB3835621}"/>
              </a:ext>
            </a:extLst>
          </p:cNvPr>
          <p:cNvGrpSpPr/>
          <p:nvPr/>
        </p:nvGrpSpPr>
        <p:grpSpPr>
          <a:xfrm>
            <a:off x="8125690" y="1714499"/>
            <a:ext cx="2410691" cy="4083627"/>
            <a:chOff x="8373689" y="1996440"/>
            <a:chExt cx="1859280" cy="3558908"/>
          </a:xfrm>
          <a:solidFill>
            <a:schemeClr val="tx1"/>
          </a:solidFill>
        </p:grpSpPr>
        <p:sp>
          <p:nvSpPr>
            <p:cNvPr id="2" name="Rectangle 1">
              <a:extLst>
                <a:ext uri="{FF2B5EF4-FFF2-40B4-BE49-F238E27FC236}">
                  <a16:creationId xmlns:a16="http://schemas.microsoft.com/office/drawing/2014/main" id="{8DF64215-BFBA-C44C-65EC-5EFA701CBD85}"/>
                </a:ext>
              </a:extLst>
            </p:cNvPr>
            <p:cNvSpPr/>
            <p:nvPr/>
          </p:nvSpPr>
          <p:spPr>
            <a:xfrm>
              <a:off x="8373689" y="1996440"/>
              <a:ext cx="1859280" cy="4128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Python </a:t>
              </a:r>
            </a:p>
            <a:p>
              <a:pPr algn="ctr"/>
              <a:r>
                <a:rPr lang="en-GB" sz="1400" dirty="0"/>
                <a:t>Request package</a:t>
              </a:r>
            </a:p>
          </p:txBody>
        </p:sp>
        <p:sp>
          <p:nvSpPr>
            <p:cNvPr id="7" name="Rectangle 6">
              <a:extLst>
                <a:ext uri="{FF2B5EF4-FFF2-40B4-BE49-F238E27FC236}">
                  <a16:creationId xmlns:a16="http://schemas.microsoft.com/office/drawing/2014/main" id="{383480C4-0D92-0673-0276-789DB6B9924F}"/>
                </a:ext>
              </a:extLst>
            </p:cNvPr>
            <p:cNvSpPr/>
            <p:nvPr/>
          </p:nvSpPr>
          <p:spPr>
            <a:xfrm>
              <a:off x="8373689" y="2779776"/>
              <a:ext cx="1859280" cy="4128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SpaceX API</a:t>
              </a:r>
            </a:p>
          </p:txBody>
        </p:sp>
        <p:cxnSp>
          <p:nvCxnSpPr>
            <p:cNvPr id="9" name="Straight Arrow Connector 8">
              <a:extLst>
                <a:ext uri="{FF2B5EF4-FFF2-40B4-BE49-F238E27FC236}">
                  <a16:creationId xmlns:a16="http://schemas.microsoft.com/office/drawing/2014/main" id="{46CB2FEF-8255-0BC5-E1E7-583596E89F5B}"/>
                </a:ext>
              </a:extLst>
            </p:cNvPr>
            <p:cNvCxnSpPr>
              <a:cxnSpLocks/>
              <a:stCxn id="2" idx="2"/>
            </p:cNvCxnSpPr>
            <p:nvPr/>
          </p:nvCxnSpPr>
          <p:spPr>
            <a:xfrm>
              <a:off x="9303329" y="2409285"/>
              <a:ext cx="0" cy="37049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FB037B2-FA5B-B7B8-6FBE-C040EEE10C82}"/>
                </a:ext>
              </a:extLst>
            </p:cNvPr>
            <p:cNvSpPr/>
            <p:nvPr/>
          </p:nvSpPr>
          <p:spPr>
            <a:xfrm>
              <a:off x="8373689" y="3566001"/>
              <a:ext cx="1859280" cy="4128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Store information into Dataframe</a:t>
              </a:r>
            </a:p>
          </p:txBody>
        </p:sp>
        <p:cxnSp>
          <p:nvCxnSpPr>
            <p:cNvPr id="12" name="Straight Arrow Connector 11">
              <a:extLst>
                <a:ext uri="{FF2B5EF4-FFF2-40B4-BE49-F238E27FC236}">
                  <a16:creationId xmlns:a16="http://schemas.microsoft.com/office/drawing/2014/main" id="{4BAD538A-B627-6E0C-DC65-7CA80E0ECB04}"/>
                </a:ext>
              </a:extLst>
            </p:cNvPr>
            <p:cNvCxnSpPr>
              <a:cxnSpLocks/>
            </p:cNvCxnSpPr>
            <p:nvPr/>
          </p:nvCxnSpPr>
          <p:spPr>
            <a:xfrm>
              <a:off x="9327713" y="3192621"/>
              <a:ext cx="0" cy="373380"/>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80B8017-128B-E107-8F6F-A8D02FE784DC}"/>
                </a:ext>
              </a:extLst>
            </p:cNvPr>
            <p:cNvSpPr/>
            <p:nvPr/>
          </p:nvSpPr>
          <p:spPr>
            <a:xfrm>
              <a:off x="8373689" y="4356278"/>
              <a:ext cx="1859280" cy="4128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Perform Data Cleaning</a:t>
              </a:r>
            </a:p>
          </p:txBody>
        </p:sp>
        <p:cxnSp>
          <p:nvCxnSpPr>
            <p:cNvPr id="14" name="Straight Arrow Connector 13">
              <a:extLst>
                <a:ext uri="{FF2B5EF4-FFF2-40B4-BE49-F238E27FC236}">
                  <a16:creationId xmlns:a16="http://schemas.microsoft.com/office/drawing/2014/main" id="{B3304166-82B6-DF15-5800-4E53AC3F3E94}"/>
                </a:ext>
              </a:extLst>
            </p:cNvPr>
            <p:cNvCxnSpPr>
              <a:cxnSpLocks/>
            </p:cNvCxnSpPr>
            <p:nvPr/>
          </p:nvCxnSpPr>
          <p:spPr>
            <a:xfrm>
              <a:off x="9333809" y="3978846"/>
              <a:ext cx="0" cy="373380"/>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053C8A1-F370-DCDE-E0A3-4089C1704873}"/>
                </a:ext>
              </a:extLst>
            </p:cNvPr>
            <p:cNvSpPr/>
            <p:nvPr/>
          </p:nvSpPr>
          <p:spPr>
            <a:xfrm>
              <a:off x="8373689" y="5142503"/>
              <a:ext cx="1859280" cy="4128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Save cleaned data by converting dataframe to csv</a:t>
              </a:r>
            </a:p>
          </p:txBody>
        </p:sp>
        <p:cxnSp>
          <p:nvCxnSpPr>
            <p:cNvPr id="16" name="Straight Arrow Connector 15">
              <a:extLst>
                <a:ext uri="{FF2B5EF4-FFF2-40B4-BE49-F238E27FC236}">
                  <a16:creationId xmlns:a16="http://schemas.microsoft.com/office/drawing/2014/main" id="{D2A7AF0E-ADE5-84A1-78B2-1E4D52A361A2}"/>
                </a:ext>
              </a:extLst>
            </p:cNvPr>
            <p:cNvCxnSpPr>
              <a:cxnSpLocks/>
            </p:cNvCxnSpPr>
            <p:nvPr/>
          </p:nvCxnSpPr>
          <p:spPr>
            <a:xfrm>
              <a:off x="9339905" y="4769123"/>
              <a:ext cx="0" cy="373380"/>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419923"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Information about Falcon 9 was obtained from Wikipedia page by scraping it through the use of BeautifulSoup package in Python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Webscraping notebook - </a:t>
            </a:r>
            <a:r>
              <a:rPr lang="en-US" sz="2200" dirty="0">
                <a:solidFill>
                  <a:schemeClr val="accent3">
                    <a:lumMod val="25000"/>
                  </a:schemeClr>
                </a:solidFill>
                <a:latin typeface="Abadi" panose="020B0604020104020204" pitchFamily="34" charset="0"/>
                <a:hlinkClick r:id="rId2"/>
              </a:rPr>
              <a:t>https://github.com/Ebuka21/IBM_Data_Science/blob/main/spacex-webscraping.ipynb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891411" y="1544754"/>
            <a:ext cx="4378179" cy="4441239"/>
          </a:xfrm>
          <a:prstGeom prst="rect">
            <a:avLst/>
          </a:prstGeom>
          <a:ln>
            <a:solidFill>
              <a:schemeClr val="tx1"/>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pSp>
        <p:nvGrpSpPr>
          <p:cNvPr id="15" name="Group 14">
            <a:extLst>
              <a:ext uri="{FF2B5EF4-FFF2-40B4-BE49-F238E27FC236}">
                <a16:creationId xmlns:a16="http://schemas.microsoft.com/office/drawing/2014/main" id="{4143B20D-987D-73A5-0174-30BD7F745431}"/>
              </a:ext>
            </a:extLst>
          </p:cNvPr>
          <p:cNvGrpSpPr/>
          <p:nvPr/>
        </p:nvGrpSpPr>
        <p:grpSpPr>
          <a:xfrm>
            <a:off x="7888679" y="1771780"/>
            <a:ext cx="2566555" cy="3953885"/>
            <a:chOff x="8373689" y="1996440"/>
            <a:chExt cx="1859280" cy="3558908"/>
          </a:xfrm>
          <a:solidFill>
            <a:schemeClr val="tx1"/>
          </a:solidFill>
        </p:grpSpPr>
        <p:sp>
          <p:nvSpPr>
            <p:cNvPr id="16" name="Rectangle 15">
              <a:extLst>
                <a:ext uri="{FF2B5EF4-FFF2-40B4-BE49-F238E27FC236}">
                  <a16:creationId xmlns:a16="http://schemas.microsoft.com/office/drawing/2014/main" id="{51112834-3D53-8757-9FBD-73260F06AF6D}"/>
                </a:ext>
              </a:extLst>
            </p:cNvPr>
            <p:cNvSpPr/>
            <p:nvPr/>
          </p:nvSpPr>
          <p:spPr>
            <a:xfrm>
              <a:off x="8373689" y="1996440"/>
              <a:ext cx="1859280" cy="4128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Python </a:t>
              </a:r>
            </a:p>
            <a:p>
              <a:pPr algn="ctr"/>
              <a:r>
                <a:rPr lang="en-GB" sz="1400" dirty="0"/>
                <a:t>Request package</a:t>
              </a:r>
            </a:p>
          </p:txBody>
        </p:sp>
        <p:sp>
          <p:nvSpPr>
            <p:cNvPr id="17" name="Rectangle 16">
              <a:extLst>
                <a:ext uri="{FF2B5EF4-FFF2-40B4-BE49-F238E27FC236}">
                  <a16:creationId xmlns:a16="http://schemas.microsoft.com/office/drawing/2014/main" id="{EE349A59-5E63-AD22-48FC-DE0EAF5832CE}"/>
                </a:ext>
              </a:extLst>
            </p:cNvPr>
            <p:cNvSpPr/>
            <p:nvPr/>
          </p:nvSpPr>
          <p:spPr>
            <a:xfrm>
              <a:off x="8373689" y="2779776"/>
              <a:ext cx="1859280" cy="4128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SpaceX API</a:t>
              </a:r>
            </a:p>
          </p:txBody>
        </p:sp>
        <p:cxnSp>
          <p:nvCxnSpPr>
            <p:cNvPr id="18" name="Straight Arrow Connector 17">
              <a:extLst>
                <a:ext uri="{FF2B5EF4-FFF2-40B4-BE49-F238E27FC236}">
                  <a16:creationId xmlns:a16="http://schemas.microsoft.com/office/drawing/2014/main" id="{D487F0D0-1196-282B-7927-1804288F1995}"/>
                </a:ext>
              </a:extLst>
            </p:cNvPr>
            <p:cNvCxnSpPr>
              <a:cxnSpLocks/>
              <a:stCxn id="16" idx="2"/>
            </p:cNvCxnSpPr>
            <p:nvPr/>
          </p:nvCxnSpPr>
          <p:spPr>
            <a:xfrm>
              <a:off x="9303329" y="2409285"/>
              <a:ext cx="0" cy="37049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2884C3B-2D7E-C41D-B021-E817D49CB45A}"/>
                </a:ext>
              </a:extLst>
            </p:cNvPr>
            <p:cNvSpPr/>
            <p:nvPr/>
          </p:nvSpPr>
          <p:spPr>
            <a:xfrm>
              <a:off x="8373689" y="3566001"/>
              <a:ext cx="1859280" cy="4128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Store information into Dataframe</a:t>
              </a:r>
            </a:p>
          </p:txBody>
        </p:sp>
        <p:cxnSp>
          <p:nvCxnSpPr>
            <p:cNvPr id="20" name="Straight Arrow Connector 19">
              <a:extLst>
                <a:ext uri="{FF2B5EF4-FFF2-40B4-BE49-F238E27FC236}">
                  <a16:creationId xmlns:a16="http://schemas.microsoft.com/office/drawing/2014/main" id="{24FD39A0-4CA9-9734-FC02-97A8129105D2}"/>
                </a:ext>
              </a:extLst>
            </p:cNvPr>
            <p:cNvCxnSpPr>
              <a:cxnSpLocks/>
            </p:cNvCxnSpPr>
            <p:nvPr/>
          </p:nvCxnSpPr>
          <p:spPr>
            <a:xfrm>
              <a:off x="9327713" y="3192621"/>
              <a:ext cx="0" cy="373380"/>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2DF4DC3-BEA9-870A-6A8E-0B83E067135E}"/>
                </a:ext>
              </a:extLst>
            </p:cNvPr>
            <p:cNvSpPr/>
            <p:nvPr/>
          </p:nvSpPr>
          <p:spPr>
            <a:xfrm>
              <a:off x="8373689" y="4356278"/>
              <a:ext cx="1859280" cy="4128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Perform Data Cleaning</a:t>
              </a:r>
            </a:p>
          </p:txBody>
        </p:sp>
        <p:cxnSp>
          <p:nvCxnSpPr>
            <p:cNvPr id="22" name="Straight Arrow Connector 21">
              <a:extLst>
                <a:ext uri="{FF2B5EF4-FFF2-40B4-BE49-F238E27FC236}">
                  <a16:creationId xmlns:a16="http://schemas.microsoft.com/office/drawing/2014/main" id="{1D32C8B3-5D43-FA2A-1034-777537905C55}"/>
                </a:ext>
              </a:extLst>
            </p:cNvPr>
            <p:cNvCxnSpPr>
              <a:cxnSpLocks/>
            </p:cNvCxnSpPr>
            <p:nvPr/>
          </p:nvCxnSpPr>
          <p:spPr>
            <a:xfrm>
              <a:off x="9333809" y="3978846"/>
              <a:ext cx="0" cy="373380"/>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E2E2EC4-542E-DF73-E0B8-CE0AD1FED77A}"/>
                </a:ext>
              </a:extLst>
            </p:cNvPr>
            <p:cNvSpPr/>
            <p:nvPr/>
          </p:nvSpPr>
          <p:spPr>
            <a:xfrm>
              <a:off x="8373689" y="5142503"/>
              <a:ext cx="1859280" cy="4128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Save cleaned data by converting dataframe to csv</a:t>
              </a:r>
            </a:p>
          </p:txBody>
        </p:sp>
        <p:cxnSp>
          <p:nvCxnSpPr>
            <p:cNvPr id="24" name="Straight Arrow Connector 23">
              <a:extLst>
                <a:ext uri="{FF2B5EF4-FFF2-40B4-BE49-F238E27FC236}">
                  <a16:creationId xmlns:a16="http://schemas.microsoft.com/office/drawing/2014/main" id="{44C89366-5F74-1669-A4E4-C848950B896D}"/>
                </a:ext>
              </a:extLst>
            </p:cNvPr>
            <p:cNvCxnSpPr>
              <a:cxnSpLocks/>
            </p:cNvCxnSpPr>
            <p:nvPr/>
          </p:nvCxnSpPr>
          <p:spPr>
            <a:xfrm>
              <a:off x="9339905" y="4769123"/>
              <a:ext cx="0" cy="373380"/>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4086</TotalTime>
  <Words>2593</Words>
  <Application>Microsoft Office PowerPoint</Application>
  <PresentationFormat>Widescreen</PresentationFormat>
  <Paragraphs>255</Paragraphs>
  <Slides>47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Courier New</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Ifechukwu, Chukwuebuka</cp:lastModifiedBy>
  <cp:revision>251</cp:revision>
  <dcterms:created xsi:type="dcterms:W3CDTF">2021-04-29T18:58:34Z</dcterms:created>
  <dcterms:modified xsi:type="dcterms:W3CDTF">2022-08-30T07:49:35Z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ea60d57e-af5b-4752-ac57-3e4f28ca11dc_Enabled">
    <vt:lpwstr>true</vt:lpwstr>
  </property>
  <property fmtid="{D5CDD505-2E9C-101B-9397-08002B2CF9AE}" pid="4" name="MSIP_Label_ea60d57e-af5b-4752-ac57-3e4f28ca11dc_SetDate">
    <vt:lpwstr>2022-08-30T06:46:09Z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399f8618-c83a-43cf-90f3-b12c519677af</vt:lpwstr>
  </property>
  <property fmtid="{D5CDD505-2E9C-101B-9397-08002B2CF9AE}" pid="9" name="MSIP_Label_ea60d57e-af5b-4752-ac57-3e4f28ca11dc_ContentBits">
    <vt:lpwstr>0</vt:lpwstr>
  </property>
</Properties>
</file>